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7" r:id="rId3"/>
    <p:sldId id="258" r:id="rId4"/>
    <p:sldId id="259" r:id="rId5"/>
    <p:sldId id="261" r:id="rId6"/>
    <p:sldId id="269" r:id="rId7"/>
    <p:sldId id="266" r:id="rId8"/>
    <p:sldId id="267" r:id="rId9"/>
    <p:sldId id="268" r:id="rId10"/>
    <p:sldId id="265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27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arrow2" loCatId="process" qsTypeId="urn:microsoft.com/office/officeart/2005/8/quickstyle/simple4" qsCatId="simple" csTypeId="urn:microsoft.com/office/officeart/2005/8/colors/colorful1" csCatId="colorful" phldr="1"/>
      <dgm:spPr/>
    </dgm:pt>
    <dgm:pt modelId="{74020AF3-C700-4606-8917-C6A353D7963A}">
      <dgm:prSet phldrT="[Text]"/>
      <dgm:spPr/>
      <dgm:t>
        <a:bodyPr/>
        <a:lstStyle/>
        <a:p>
          <a:r>
            <a:rPr lang="en-US" b="1" dirty="0" smtClean="0">
              <a:latin typeface="Century Gothic" panose="020B0502020202020204" pitchFamily="34" charset="0"/>
            </a:rPr>
            <a:t>Step </a:t>
          </a:r>
          <a:r>
            <a:rPr lang="en-US" b="1" dirty="0" smtClean="0">
              <a:latin typeface="Century Gothic" panose="020B0502020202020204" pitchFamily="34" charset="0"/>
            </a:rPr>
            <a:t>1</a:t>
          </a:r>
        </a:p>
        <a:p>
          <a:r>
            <a:rPr lang="en-US" b="1" dirty="0" smtClean="0">
              <a:latin typeface="Century Gothic" panose="020B0502020202020204" pitchFamily="34" charset="0"/>
            </a:rPr>
            <a:t>Input Image</a:t>
          </a:r>
          <a:endParaRPr lang="en-US" b="1" dirty="0">
            <a:latin typeface="Century Gothic" panose="020B0502020202020204" pitchFamily="34" charset="0"/>
          </a:endParaRPr>
        </a:p>
      </dgm: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b="1" dirty="0" smtClean="0">
              <a:latin typeface="Century Gothic" panose="020B0502020202020204" pitchFamily="34" charset="0"/>
            </a:rPr>
            <a:t>Step 2 </a:t>
          </a:r>
          <a:endParaRPr lang="en-US" b="1" dirty="0" smtClean="0">
            <a:latin typeface="Century Gothic" panose="020B0502020202020204" pitchFamily="34" charset="0"/>
          </a:endParaRPr>
        </a:p>
        <a:p>
          <a:r>
            <a:rPr lang="en-US" b="1" dirty="0" smtClean="0">
              <a:latin typeface="Century Gothic" panose="020B0502020202020204" pitchFamily="34" charset="0"/>
            </a:rPr>
            <a:t>Extraction of Number Plate Location</a:t>
          </a:r>
          <a:endParaRPr lang="en-US" b="1" dirty="0">
            <a:latin typeface="Century Gothic" panose="020B0502020202020204" pitchFamily="34" charset="0"/>
          </a:endParaRPr>
        </a:p>
      </dgm: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b="1" dirty="0" smtClean="0">
              <a:latin typeface="Century Gothic" panose="020B0502020202020204" pitchFamily="34" charset="0"/>
            </a:rPr>
            <a:t>Step 3 </a:t>
          </a:r>
          <a:endParaRPr lang="en-US" b="1" dirty="0" smtClean="0">
            <a:latin typeface="Century Gothic" panose="020B0502020202020204" pitchFamily="34" charset="0"/>
          </a:endParaRPr>
        </a:p>
        <a:p>
          <a:r>
            <a:rPr lang="en-US" b="1" dirty="0" smtClean="0">
              <a:latin typeface="Century Gothic" panose="020B0502020202020204" pitchFamily="34" charset="0"/>
            </a:rPr>
            <a:t>Remove connected objects on border</a:t>
          </a:r>
          <a:endParaRPr lang="en-US" b="1" dirty="0">
            <a:latin typeface="Century Gothic" panose="020B0502020202020204" pitchFamily="34" charset="0"/>
          </a:endParaRPr>
        </a:p>
      </dgm: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/>
      <dgm:spPr/>
      <dgm:t>
        <a:bodyPr/>
        <a:lstStyle/>
        <a:p>
          <a:r>
            <a:rPr lang="en-US" b="1" dirty="0" smtClean="0">
              <a:latin typeface="Century Gothic" panose="020B0502020202020204" pitchFamily="34" charset="0"/>
            </a:rPr>
            <a:t>Step 4 </a:t>
          </a:r>
          <a:endParaRPr lang="en-US" b="1" dirty="0" smtClean="0">
            <a:latin typeface="Century Gothic" panose="020B0502020202020204" pitchFamily="34" charset="0"/>
          </a:endParaRPr>
        </a:p>
        <a:p>
          <a:r>
            <a:rPr lang="en-US" b="1" dirty="0" smtClean="0">
              <a:latin typeface="Century Gothic" panose="020B0502020202020204" pitchFamily="34" charset="0"/>
            </a:rPr>
            <a:t>Character Segmentation</a:t>
          </a:r>
          <a:endParaRPr lang="en-US" b="1" dirty="0">
            <a:latin typeface="Century Gothic" panose="020B0502020202020204" pitchFamily="34" charset="0"/>
          </a:endParaRPr>
        </a:p>
      </dgm: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65019AD0-1CAA-473C-8945-AF40A74242C3}">
      <dgm:prSet phldrT="[Text]"/>
      <dgm:spPr/>
      <dgm:t>
        <a:bodyPr/>
        <a:lstStyle/>
        <a:p>
          <a:r>
            <a:rPr lang="en-US" b="1" dirty="0" smtClean="0">
              <a:latin typeface="Century Gothic" panose="020B0502020202020204" pitchFamily="34" charset="0"/>
            </a:rPr>
            <a:t>Step </a:t>
          </a:r>
          <a:r>
            <a:rPr lang="en-US" b="1" dirty="0" smtClean="0">
              <a:latin typeface="Century Gothic" panose="020B0502020202020204" pitchFamily="34" charset="0"/>
            </a:rPr>
            <a:t>5</a:t>
          </a:r>
        </a:p>
        <a:p>
          <a:r>
            <a:rPr lang="en-US" b="1" dirty="0" smtClean="0">
              <a:latin typeface="Century Gothic" panose="020B0502020202020204" pitchFamily="34" charset="0"/>
            </a:rPr>
            <a:t>Character recognition and display result </a:t>
          </a:r>
        </a:p>
        <a:p>
          <a:endParaRPr lang="en-US" b="1" dirty="0" smtClean="0">
            <a:latin typeface="Century Gothic" panose="020B0502020202020204" pitchFamily="34" charset="0"/>
          </a:endParaRPr>
        </a:p>
      </dgm:t>
    </dgm:pt>
    <dgm:pt modelId="{7C4ADA49-F430-43C3-B251-B2A549181AEE}" type="parTrans" cxnId="{ACD7ADC7-5326-42EC-AB60-CE450D10B88D}">
      <dgm:prSet/>
      <dgm:spPr/>
      <dgm:t>
        <a:bodyPr/>
        <a:lstStyle/>
        <a:p>
          <a:endParaRPr lang="en-IN"/>
        </a:p>
      </dgm:t>
    </dgm:pt>
    <dgm:pt modelId="{E0470C01-47DD-408F-B2C8-E4C0FC908797}" type="sibTrans" cxnId="{ACD7ADC7-5326-42EC-AB60-CE450D10B88D}">
      <dgm:prSet/>
      <dgm:spPr/>
      <dgm:t>
        <a:bodyPr/>
        <a:lstStyle/>
        <a:p>
          <a:endParaRPr lang="en-IN"/>
        </a:p>
      </dgm:t>
    </dgm:pt>
    <dgm:pt modelId="{143A2E6F-5B2E-4F01-BBBA-6E7E5C4225C2}" type="pres">
      <dgm:prSet presAssocID="{44156040-AF98-4F2C-9909-9F2439F6F588}" presName="arrowDiagram" presStyleCnt="0">
        <dgm:presLayoutVars>
          <dgm:chMax val="5"/>
          <dgm:dir/>
          <dgm:resizeHandles val="exact"/>
        </dgm:presLayoutVars>
      </dgm:prSet>
      <dgm:spPr/>
    </dgm:pt>
    <dgm:pt modelId="{A9D294BB-B608-4C89-BA7B-DFEEB236BC01}" type="pres">
      <dgm:prSet presAssocID="{44156040-AF98-4F2C-9909-9F2439F6F588}" presName="arrow" presStyleLbl="bgShp" presStyleIdx="0" presStyleCnt="1"/>
      <dgm:spPr/>
    </dgm:pt>
    <dgm:pt modelId="{6C624C95-325D-4D57-9294-E680FB2E9EDD}" type="pres">
      <dgm:prSet presAssocID="{44156040-AF98-4F2C-9909-9F2439F6F588}" presName="arrowDiagram5" presStyleCnt="0"/>
      <dgm:spPr/>
    </dgm:pt>
    <dgm:pt modelId="{DDA8BC43-D4F4-4B78-B7A1-FBF8F9572751}" type="pres">
      <dgm:prSet presAssocID="{74020AF3-C700-4606-8917-C6A353D7963A}" presName="bullet5a" presStyleLbl="node1" presStyleIdx="0" presStyleCnt="5"/>
      <dgm:spPr/>
    </dgm:pt>
    <dgm:pt modelId="{AEE81034-794D-437F-AAAD-04EF53C03E0F}" type="pres">
      <dgm:prSet presAssocID="{74020AF3-C700-4606-8917-C6A353D7963A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34A793C-D277-4063-AB61-1AFB951099D4}" type="pres">
      <dgm:prSet presAssocID="{12E26E22-71B0-4386-A84F-ABF2FF66A99F}" presName="bullet5b" presStyleLbl="node1" presStyleIdx="1" presStyleCnt="5"/>
      <dgm:spPr/>
    </dgm:pt>
    <dgm:pt modelId="{3AFE775D-2362-47F4-A091-EF1EAC443EDE}" type="pres">
      <dgm:prSet presAssocID="{12E26E22-71B0-4386-A84F-ABF2FF66A99F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0AA163-01D9-457D-B220-C72590FBCC13}" type="pres">
      <dgm:prSet presAssocID="{A8B05E70-CCF1-4080-8EEE-6873C9D4B630}" presName="bullet5c" presStyleLbl="node1" presStyleIdx="2" presStyleCnt="5"/>
      <dgm:spPr/>
    </dgm:pt>
    <dgm:pt modelId="{755B0234-3A3E-4576-813C-C83E5196C35C}" type="pres">
      <dgm:prSet presAssocID="{A8B05E70-CCF1-4080-8EEE-6873C9D4B630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130C0E-00CA-4B9E-AEDA-FDE764E652DB}" type="pres">
      <dgm:prSet presAssocID="{42147153-A6C2-4177-BA7D-2ACCC2C1B2F7}" presName="bullet5d" presStyleLbl="node1" presStyleIdx="3" presStyleCnt="5"/>
      <dgm:spPr/>
    </dgm:pt>
    <dgm:pt modelId="{CFDB31C9-DD85-4DF5-B918-93175759CDB4}" type="pres">
      <dgm:prSet presAssocID="{42147153-A6C2-4177-BA7D-2ACCC2C1B2F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427A69-BED1-4D57-96F8-53EC60485B33}" type="pres">
      <dgm:prSet presAssocID="{65019AD0-1CAA-473C-8945-AF40A74242C3}" presName="bullet5e" presStyleLbl="node1" presStyleIdx="4" presStyleCnt="5"/>
      <dgm:spPr/>
    </dgm:pt>
    <dgm:pt modelId="{21924BB6-D173-4BA5-A1D7-8F3565C75BFF}" type="pres">
      <dgm:prSet presAssocID="{65019AD0-1CAA-473C-8945-AF40A74242C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23005EB-22A2-496E-A5C0-6D62D3910F0A}" type="presOf" srcId="{A8B05E70-CCF1-4080-8EEE-6873C9D4B630}" destId="{755B0234-3A3E-4576-813C-C83E5196C35C}" srcOrd="0" destOrd="0" presId="urn:microsoft.com/office/officeart/2005/8/layout/arrow2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3E384765-8639-4827-AC4C-CF7A7680AC48}" type="presOf" srcId="{12E26E22-71B0-4386-A84F-ABF2FF66A99F}" destId="{3AFE775D-2362-47F4-A091-EF1EAC443EDE}" srcOrd="0" destOrd="0" presId="urn:microsoft.com/office/officeart/2005/8/layout/arrow2"/>
    <dgm:cxn modelId="{A40E6C19-9A3F-4A6B-ACBA-8D1472CB6003}" type="presOf" srcId="{42147153-A6C2-4177-BA7D-2ACCC2C1B2F7}" destId="{CFDB31C9-DD85-4DF5-B918-93175759CDB4}" srcOrd="0" destOrd="0" presId="urn:microsoft.com/office/officeart/2005/8/layout/arrow2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CB889300-7612-4E81-B96C-54CAF26094B9}" type="presOf" srcId="{44156040-AF98-4F2C-9909-9F2439F6F588}" destId="{143A2E6F-5B2E-4F01-BBBA-6E7E5C4225C2}" srcOrd="0" destOrd="0" presId="urn:microsoft.com/office/officeart/2005/8/layout/arrow2"/>
    <dgm:cxn modelId="{ACD7ADC7-5326-42EC-AB60-CE450D10B88D}" srcId="{44156040-AF98-4F2C-9909-9F2439F6F588}" destId="{65019AD0-1CAA-473C-8945-AF40A74242C3}" srcOrd="4" destOrd="0" parTransId="{7C4ADA49-F430-43C3-B251-B2A549181AEE}" sibTransId="{E0470C01-47DD-408F-B2C8-E4C0FC908797}"/>
    <dgm:cxn modelId="{964F8DB7-3314-4DD9-864C-DC1B61812932}" type="presOf" srcId="{74020AF3-C700-4606-8917-C6A353D7963A}" destId="{AEE81034-794D-437F-AAAD-04EF53C03E0F}" srcOrd="0" destOrd="0" presId="urn:microsoft.com/office/officeart/2005/8/layout/arrow2"/>
    <dgm:cxn modelId="{8DB04199-6143-4533-9DA5-9DF8DAC524CE}" type="presOf" srcId="{65019AD0-1CAA-473C-8945-AF40A74242C3}" destId="{21924BB6-D173-4BA5-A1D7-8F3565C75BFF}" srcOrd="0" destOrd="0" presId="urn:microsoft.com/office/officeart/2005/8/layout/arrow2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E285B85A-50F5-43B0-B118-C4867A5EB736}" type="presParOf" srcId="{143A2E6F-5B2E-4F01-BBBA-6E7E5C4225C2}" destId="{A9D294BB-B608-4C89-BA7B-DFEEB236BC01}" srcOrd="0" destOrd="0" presId="urn:microsoft.com/office/officeart/2005/8/layout/arrow2"/>
    <dgm:cxn modelId="{B772FA7C-1C10-4FA1-B330-465425A8552B}" type="presParOf" srcId="{143A2E6F-5B2E-4F01-BBBA-6E7E5C4225C2}" destId="{6C624C95-325D-4D57-9294-E680FB2E9EDD}" srcOrd="1" destOrd="0" presId="urn:microsoft.com/office/officeart/2005/8/layout/arrow2"/>
    <dgm:cxn modelId="{1344AE3D-1635-4DB6-B9FE-6B89DFBA65F3}" type="presParOf" srcId="{6C624C95-325D-4D57-9294-E680FB2E9EDD}" destId="{DDA8BC43-D4F4-4B78-B7A1-FBF8F9572751}" srcOrd="0" destOrd="0" presId="urn:microsoft.com/office/officeart/2005/8/layout/arrow2"/>
    <dgm:cxn modelId="{A59B291B-F2E8-4B63-9E29-F44FBB494526}" type="presParOf" srcId="{6C624C95-325D-4D57-9294-E680FB2E9EDD}" destId="{AEE81034-794D-437F-AAAD-04EF53C03E0F}" srcOrd="1" destOrd="0" presId="urn:microsoft.com/office/officeart/2005/8/layout/arrow2"/>
    <dgm:cxn modelId="{67152595-78E1-49B0-A5FC-53ABE3326E9C}" type="presParOf" srcId="{6C624C95-325D-4D57-9294-E680FB2E9EDD}" destId="{834A793C-D277-4063-AB61-1AFB951099D4}" srcOrd="2" destOrd="0" presId="urn:microsoft.com/office/officeart/2005/8/layout/arrow2"/>
    <dgm:cxn modelId="{5CE0F745-69E3-4E3B-BC71-55F3CF34B8E8}" type="presParOf" srcId="{6C624C95-325D-4D57-9294-E680FB2E9EDD}" destId="{3AFE775D-2362-47F4-A091-EF1EAC443EDE}" srcOrd="3" destOrd="0" presId="urn:microsoft.com/office/officeart/2005/8/layout/arrow2"/>
    <dgm:cxn modelId="{199AE311-CC2A-4726-809A-353E64A953B2}" type="presParOf" srcId="{6C624C95-325D-4D57-9294-E680FB2E9EDD}" destId="{460AA163-01D9-457D-B220-C72590FBCC13}" srcOrd="4" destOrd="0" presId="urn:microsoft.com/office/officeart/2005/8/layout/arrow2"/>
    <dgm:cxn modelId="{86E17723-B9FC-4A94-8C05-B5BE64AB976C}" type="presParOf" srcId="{6C624C95-325D-4D57-9294-E680FB2E9EDD}" destId="{755B0234-3A3E-4576-813C-C83E5196C35C}" srcOrd="5" destOrd="0" presId="urn:microsoft.com/office/officeart/2005/8/layout/arrow2"/>
    <dgm:cxn modelId="{64CCD031-CE83-4848-A0B9-C8ED09BA820A}" type="presParOf" srcId="{6C624C95-325D-4D57-9294-E680FB2E9EDD}" destId="{DF130C0E-00CA-4B9E-AEDA-FDE764E652DB}" srcOrd="6" destOrd="0" presId="urn:microsoft.com/office/officeart/2005/8/layout/arrow2"/>
    <dgm:cxn modelId="{59562F1E-4790-404F-953A-8C48479C3B59}" type="presParOf" srcId="{6C624C95-325D-4D57-9294-E680FB2E9EDD}" destId="{CFDB31C9-DD85-4DF5-B918-93175759CDB4}" srcOrd="7" destOrd="0" presId="urn:microsoft.com/office/officeart/2005/8/layout/arrow2"/>
    <dgm:cxn modelId="{1F46A7B2-D146-4D13-A02F-6B2289067E01}" type="presParOf" srcId="{6C624C95-325D-4D57-9294-E680FB2E9EDD}" destId="{41427A69-BED1-4D57-96F8-53EC60485B33}" srcOrd="8" destOrd="0" presId="urn:microsoft.com/office/officeart/2005/8/layout/arrow2"/>
    <dgm:cxn modelId="{A0DF177A-9618-4F0C-9C90-D802858DB8DB}" type="presParOf" srcId="{6C624C95-325D-4D57-9294-E680FB2E9EDD}" destId="{21924BB6-D173-4BA5-A1D7-8F3565C75BF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294BB-B608-4C89-BA7B-DFEEB236BC01}">
      <dsp:nvSpPr>
        <dsp:cNvPr id="0" name=""/>
        <dsp:cNvSpPr/>
      </dsp:nvSpPr>
      <dsp:spPr>
        <a:xfrm>
          <a:off x="1515873" y="0"/>
          <a:ext cx="9998452" cy="624903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A8BC43-D4F4-4B78-B7A1-FBF8F9572751}">
      <dsp:nvSpPr>
        <dsp:cNvPr id="0" name=""/>
        <dsp:cNvSpPr/>
      </dsp:nvSpPr>
      <dsp:spPr>
        <a:xfrm>
          <a:off x="2500721" y="4646780"/>
          <a:ext cx="229964" cy="22996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81034-794D-437F-AAAD-04EF53C03E0F}">
      <dsp:nvSpPr>
        <dsp:cNvPr id="0" name=""/>
        <dsp:cNvSpPr/>
      </dsp:nvSpPr>
      <dsp:spPr>
        <a:xfrm>
          <a:off x="2615703" y="4761763"/>
          <a:ext cx="1309797" cy="1487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53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Step </a:t>
          </a:r>
          <a:r>
            <a:rPr lang="en-US" sz="1900" b="1" kern="1200" dirty="0" smtClean="0">
              <a:latin typeface="Century Gothic" panose="020B0502020202020204" pitchFamily="34" charset="0"/>
            </a:rPr>
            <a:t>1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Input Image</a:t>
          </a:r>
          <a:endParaRPr lang="en-US" sz="1900" b="1" kern="1200" dirty="0">
            <a:latin typeface="Century Gothic" panose="020B0502020202020204" pitchFamily="34" charset="0"/>
          </a:endParaRPr>
        </a:p>
      </dsp:txBody>
      <dsp:txXfrm>
        <a:off x="2615703" y="4761763"/>
        <a:ext cx="1309797" cy="1487269"/>
      </dsp:txXfrm>
    </dsp:sp>
    <dsp:sp modelId="{834A793C-D277-4063-AB61-1AFB951099D4}">
      <dsp:nvSpPr>
        <dsp:cNvPr id="0" name=""/>
        <dsp:cNvSpPr/>
      </dsp:nvSpPr>
      <dsp:spPr>
        <a:xfrm>
          <a:off x="3745528" y="3450716"/>
          <a:ext cx="359944" cy="35994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FE775D-2362-47F4-A091-EF1EAC443EDE}">
      <dsp:nvSpPr>
        <dsp:cNvPr id="0" name=""/>
        <dsp:cNvSpPr/>
      </dsp:nvSpPr>
      <dsp:spPr>
        <a:xfrm>
          <a:off x="3925500" y="3630688"/>
          <a:ext cx="1659743" cy="2618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27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Step 2 </a:t>
          </a:r>
          <a:endParaRPr lang="en-US" sz="1900" b="1" kern="1200" dirty="0" smtClean="0">
            <a:latin typeface="Century Gothic" panose="020B0502020202020204" pitchFamily="34" charset="0"/>
          </a:endParaRP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Extraction of Number Plate Location</a:t>
          </a:r>
          <a:endParaRPr lang="en-US" sz="1900" b="1" kern="1200" dirty="0">
            <a:latin typeface="Century Gothic" panose="020B0502020202020204" pitchFamily="34" charset="0"/>
          </a:endParaRPr>
        </a:p>
      </dsp:txBody>
      <dsp:txXfrm>
        <a:off x="3925500" y="3630688"/>
        <a:ext cx="1659743" cy="2618344"/>
      </dsp:txXfrm>
    </dsp:sp>
    <dsp:sp modelId="{460AA163-01D9-457D-B220-C72590FBCC13}">
      <dsp:nvSpPr>
        <dsp:cNvPr id="0" name=""/>
        <dsp:cNvSpPr/>
      </dsp:nvSpPr>
      <dsp:spPr>
        <a:xfrm>
          <a:off x="5345281" y="2497113"/>
          <a:ext cx="479925" cy="4799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5B0234-3A3E-4576-813C-C83E5196C35C}">
      <dsp:nvSpPr>
        <dsp:cNvPr id="0" name=""/>
        <dsp:cNvSpPr/>
      </dsp:nvSpPr>
      <dsp:spPr>
        <a:xfrm>
          <a:off x="5585243" y="2737076"/>
          <a:ext cx="1929701" cy="351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303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Step 3 </a:t>
          </a:r>
          <a:endParaRPr lang="en-US" sz="1900" b="1" kern="1200" dirty="0" smtClean="0">
            <a:latin typeface="Century Gothic" panose="020B0502020202020204" pitchFamily="34" charset="0"/>
          </a:endParaRP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Remove connected objects on border</a:t>
          </a:r>
          <a:endParaRPr lang="en-US" sz="1900" b="1" kern="1200" dirty="0">
            <a:latin typeface="Century Gothic" panose="020B0502020202020204" pitchFamily="34" charset="0"/>
          </a:endParaRPr>
        </a:p>
      </dsp:txBody>
      <dsp:txXfrm>
        <a:off x="5585243" y="2737076"/>
        <a:ext cx="1929701" cy="3511956"/>
      </dsp:txXfrm>
    </dsp:sp>
    <dsp:sp modelId="{DF130C0E-00CA-4B9E-AEDA-FDE764E652DB}">
      <dsp:nvSpPr>
        <dsp:cNvPr id="0" name=""/>
        <dsp:cNvSpPr/>
      </dsp:nvSpPr>
      <dsp:spPr>
        <a:xfrm>
          <a:off x="7204993" y="1752228"/>
          <a:ext cx="619904" cy="61990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B31C9-DD85-4DF5-B918-93175759CDB4}">
      <dsp:nvSpPr>
        <dsp:cNvPr id="0" name=""/>
        <dsp:cNvSpPr/>
      </dsp:nvSpPr>
      <dsp:spPr>
        <a:xfrm>
          <a:off x="7514945" y="2062180"/>
          <a:ext cx="1999690" cy="418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474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Step 4 </a:t>
          </a:r>
          <a:endParaRPr lang="en-US" sz="1900" b="1" kern="1200" dirty="0" smtClean="0">
            <a:latin typeface="Century Gothic" panose="020B0502020202020204" pitchFamily="34" charset="0"/>
          </a:endParaRP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Character Segmentation</a:t>
          </a:r>
          <a:endParaRPr lang="en-US" sz="1900" b="1" kern="1200" dirty="0">
            <a:latin typeface="Century Gothic" panose="020B0502020202020204" pitchFamily="34" charset="0"/>
          </a:endParaRPr>
        </a:p>
      </dsp:txBody>
      <dsp:txXfrm>
        <a:off x="7514945" y="2062180"/>
        <a:ext cx="1999690" cy="4186852"/>
      </dsp:txXfrm>
    </dsp:sp>
    <dsp:sp modelId="{41427A69-BED1-4D57-96F8-53EC60485B33}">
      <dsp:nvSpPr>
        <dsp:cNvPr id="0" name=""/>
        <dsp:cNvSpPr/>
      </dsp:nvSpPr>
      <dsp:spPr>
        <a:xfrm>
          <a:off x="9119696" y="1254805"/>
          <a:ext cx="789877" cy="78987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24BB6-D173-4BA5-A1D7-8F3565C75BFF}">
      <dsp:nvSpPr>
        <dsp:cNvPr id="0" name=""/>
        <dsp:cNvSpPr/>
      </dsp:nvSpPr>
      <dsp:spPr>
        <a:xfrm>
          <a:off x="9514635" y="1649744"/>
          <a:ext cx="1999690" cy="459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40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Step </a:t>
          </a:r>
          <a:r>
            <a:rPr lang="en-US" sz="1900" b="1" kern="1200" dirty="0" smtClean="0">
              <a:latin typeface="Century Gothic" panose="020B0502020202020204" pitchFamily="34" charset="0"/>
            </a:rPr>
            <a:t>5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Century Gothic" panose="020B0502020202020204" pitchFamily="34" charset="0"/>
            </a:rPr>
            <a:t>Character recognition and display result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 smtClean="0">
            <a:latin typeface="Century Gothic" panose="020B0502020202020204" pitchFamily="34" charset="0"/>
          </a:endParaRPr>
        </a:p>
      </dsp:txBody>
      <dsp:txXfrm>
        <a:off x="9514635" y="1649744"/>
        <a:ext cx="1999690" cy="4599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Instructional Text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12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345" y="1434672"/>
            <a:ext cx="5120640" cy="256032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atin typeface="Berlin Sans FB Demi" panose="020E0802020502020306" pitchFamily="34" charset="0"/>
              </a:rPr>
              <a:t>Detection of Car Registration Number</a:t>
            </a:r>
            <a:endParaRPr lang="en-US" sz="5400" b="1" dirty="0">
              <a:latin typeface="Berlin Sans FB Demi" panose="020E08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3649" y="4572000"/>
            <a:ext cx="2298191" cy="1600200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Berlin Sans FB Demi" panose="020E0802020502020306" pitchFamily="34" charset="0"/>
              </a:rPr>
              <a:t>project by </a:t>
            </a:r>
          </a:p>
          <a:p>
            <a:r>
              <a:rPr lang="en-US" sz="1600" dirty="0" smtClean="0">
                <a:latin typeface="Berlin Sans FB Demi" panose="020E0802020502020306" pitchFamily="34" charset="0"/>
              </a:rPr>
              <a:t>Karan </a:t>
            </a:r>
            <a:r>
              <a:rPr lang="en-US" sz="1600" dirty="0" err="1" smtClean="0">
                <a:latin typeface="Berlin Sans FB Demi" panose="020E0802020502020306" pitchFamily="34" charset="0"/>
              </a:rPr>
              <a:t>Juneja</a:t>
            </a:r>
            <a:r>
              <a:rPr lang="en-US" sz="1600" dirty="0" smtClean="0">
                <a:latin typeface="Berlin Sans FB Demi" panose="020E0802020502020306" pitchFamily="34" charset="0"/>
              </a:rPr>
              <a:t> (U15CO073)    Karishma Wadhwaney (U15CO078)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0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 smtClean="0"/>
              <a:t>Limitations:</a:t>
            </a:r>
            <a:endParaRPr lang="en-IN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>
                <a:latin typeface="Century Gothic" panose="020B0502020202020204" pitchFamily="34" charset="0"/>
              </a:rPr>
              <a:t>Broken </a:t>
            </a:r>
            <a:r>
              <a:rPr lang="en-IN" b="1" dirty="0">
                <a:latin typeface="Century Gothic" panose="020B0502020202020204" pitchFamily="34" charset="0"/>
              </a:rPr>
              <a:t>number plate.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r>
              <a:rPr lang="en-IN" b="1" dirty="0" smtClean="0">
                <a:latin typeface="Century Gothic" panose="020B0502020202020204" pitchFamily="34" charset="0"/>
              </a:rPr>
              <a:t>Blurry </a:t>
            </a:r>
            <a:r>
              <a:rPr lang="en-IN" b="1" dirty="0">
                <a:latin typeface="Century Gothic" panose="020B0502020202020204" pitchFamily="34" charset="0"/>
              </a:rPr>
              <a:t>images.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r>
              <a:rPr lang="en-IN" b="1" dirty="0" smtClean="0">
                <a:latin typeface="Century Gothic" panose="020B0502020202020204" pitchFamily="34" charset="0"/>
              </a:rPr>
              <a:t>Number </a:t>
            </a:r>
            <a:r>
              <a:rPr lang="en-IN" b="1" dirty="0">
                <a:latin typeface="Century Gothic" panose="020B0502020202020204" pitchFamily="34" charset="0"/>
              </a:rPr>
              <a:t>plate not within the legal specification. </a:t>
            </a:r>
            <a:r>
              <a:rPr lang="en-IN" b="1" dirty="0" smtClean="0">
                <a:latin typeface="Century Gothic" panose="020B0502020202020204" pitchFamily="34" charset="0"/>
              </a:rPr>
              <a:t>                                </a:t>
            </a:r>
            <a:r>
              <a:rPr lang="en-IN" sz="1800" b="1" dirty="0" smtClean="0">
                <a:latin typeface="Century Gothic" panose="020B0502020202020204" pitchFamily="34" charset="0"/>
              </a:rPr>
              <a:t>we detect plates of format ( XX 11 XX 1111 )</a:t>
            </a:r>
          </a:p>
          <a:p>
            <a:r>
              <a:rPr lang="en-IN" b="1" dirty="0" smtClean="0">
                <a:latin typeface="Century Gothic" panose="020B0502020202020204" pitchFamily="34" charset="0"/>
              </a:rPr>
              <a:t>Low </a:t>
            </a:r>
            <a:r>
              <a:rPr lang="en-IN" b="1" dirty="0">
                <a:latin typeface="Century Gothic" panose="020B0502020202020204" pitchFamily="34" charset="0"/>
              </a:rPr>
              <a:t>resolution of the characters.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r>
              <a:rPr lang="en-IN" b="1" dirty="0" smtClean="0">
                <a:latin typeface="Century Gothic" panose="020B0502020202020204" pitchFamily="34" charset="0"/>
              </a:rPr>
              <a:t>Poor </a:t>
            </a:r>
            <a:r>
              <a:rPr lang="en-IN" b="1" dirty="0">
                <a:latin typeface="Century Gothic" panose="020B0502020202020204" pitchFamily="34" charset="0"/>
              </a:rPr>
              <a:t>maintenance of the vehicle plate. </a:t>
            </a:r>
            <a:r>
              <a:rPr lang="en-IN" b="1" dirty="0" smtClean="0">
                <a:latin typeface="Century Gothic" panose="020B0502020202020204" pitchFamily="34" charset="0"/>
              </a:rPr>
              <a:t>  </a:t>
            </a:r>
          </a:p>
          <a:p>
            <a:r>
              <a:rPr lang="en-IN" b="1" dirty="0" smtClean="0">
                <a:latin typeface="Century Gothic" panose="020B0502020202020204" pitchFamily="34" charset="0"/>
              </a:rPr>
              <a:t>Similarity </a:t>
            </a:r>
            <a:r>
              <a:rPr lang="en-IN" b="1" dirty="0">
                <a:latin typeface="Century Gothic" panose="020B0502020202020204" pitchFamily="34" charset="0"/>
              </a:rPr>
              <a:t>between certain characters, namely, O and D; 5 and S; 8 and B, E; O and 0, etc.</a:t>
            </a:r>
          </a:p>
        </p:txBody>
      </p:sp>
    </p:spTree>
    <p:extLst>
      <p:ext uri="{BB962C8B-B14F-4D97-AF65-F5344CB8AC3E}">
        <p14:creationId xmlns:p14="http://schemas.microsoft.com/office/powerpoint/2010/main" val="243579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/>
              <a:t>References :</a:t>
            </a: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039112"/>
            <a:ext cx="9601200" cy="4343400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>
                <a:latin typeface="Century Gothic" panose="020B0502020202020204" pitchFamily="34" charset="0"/>
              </a:rPr>
              <a:t>INTERNATIONAL JOURNAL OF INNOVATIVE RESEARCH IN ELECTRICAL, ELECTRONICS, INSTRUMENTATION AND CONTROL ENGINEERING Vol. 2, Issue 8, August 2014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r>
              <a:rPr lang="en-IN" b="1" dirty="0">
                <a:latin typeface="Century Gothic" panose="020B0502020202020204" pitchFamily="34" charset="0"/>
              </a:rPr>
              <a:t>RECOGNITION OF VEHICLE NUMBER PLATE USING </a:t>
            </a:r>
            <a:r>
              <a:rPr lang="en-IN" b="1" dirty="0" smtClean="0">
                <a:latin typeface="Century Gothic" panose="020B0502020202020204" pitchFamily="34" charset="0"/>
              </a:rPr>
              <a:t>MATLAB</a:t>
            </a:r>
          </a:p>
          <a:p>
            <a:pPr marL="0" indent="0">
              <a:buNone/>
            </a:pPr>
            <a:r>
              <a:rPr lang="en-IN" b="1" dirty="0">
                <a:latin typeface="Century Gothic" panose="020B0502020202020204" pitchFamily="34" charset="0"/>
              </a:rPr>
              <a:t>	</a:t>
            </a:r>
            <a:r>
              <a:rPr lang="en-IN" b="1" dirty="0" err="1" smtClean="0">
                <a:latin typeface="Century Gothic" panose="020B0502020202020204" pitchFamily="34" charset="0"/>
              </a:rPr>
              <a:t>Ragini</a:t>
            </a:r>
            <a:r>
              <a:rPr lang="en-IN" b="1" dirty="0" smtClean="0">
                <a:latin typeface="Century Gothic" panose="020B0502020202020204" pitchFamily="34" charset="0"/>
              </a:rPr>
              <a:t> </a:t>
            </a:r>
            <a:r>
              <a:rPr lang="en-IN" b="1" dirty="0">
                <a:latin typeface="Century Gothic" panose="020B0502020202020204" pitchFamily="34" charset="0"/>
              </a:rPr>
              <a:t>Bhat1 , </a:t>
            </a:r>
            <a:r>
              <a:rPr lang="en-IN" b="1" dirty="0" err="1">
                <a:latin typeface="Century Gothic" panose="020B0502020202020204" pitchFamily="34" charset="0"/>
              </a:rPr>
              <a:t>Bijender</a:t>
            </a:r>
            <a:r>
              <a:rPr lang="en-IN" b="1" dirty="0">
                <a:latin typeface="Century Gothic" panose="020B0502020202020204" pitchFamily="34" charset="0"/>
              </a:rPr>
              <a:t> </a:t>
            </a:r>
            <a:r>
              <a:rPr lang="en-IN" b="1" dirty="0" smtClean="0">
                <a:latin typeface="Century Gothic" panose="020B0502020202020204" pitchFamily="34" charset="0"/>
              </a:rPr>
              <a:t>Mehandia2</a:t>
            </a: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	Student</a:t>
            </a:r>
            <a:r>
              <a:rPr lang="en-IN" b="1" dirty="0">
                <a:latin typeface="Century Gothic" panose="020B0502020202020204" pitchFamily="34" charset="0"/>
              </a:rPr>
              <a:t>, ECE Department, Gurgaon Institute of </a:t>
            </a:r>
            <a:r>
              <a:rPr lang="en-IN" b="1" dirty="0" smtClean="0">
                <a:latin typeface="Century Gothic" panose="020B0502020202020204" pitchFamily="34" charset="0"/>
              </a:rPr>
              <a:t>	Technology </a:t>
            </a:r>
            <a:r>
              <a:rPr lang="en-IN" b="1" dirty="0">
                <a:latin typeface="Century Gothic" panose="020B0502020202020204" pitchFamily="34" charset="0"/>
              </a:rPr>
              <a:t>&amp; </a:t>
            </a:r>
            <a:r>
              <a:rPr lang="en-IN" b="1" dirty="0" smtClean="0">
                <a:latin typeface="Century Gothic" panose="020B0502020202020204" pitchFamily="34" charset="0"/>
              </a:rPr>
              <a:t>	</a:t>
            </a:r>
            <a:r>
              <a:rPr lang="en-IN" b="1" dirty="0" err="1" smtClean="0">
                <a:latin typeface="Century Gothic" panose="020B0502020202020204" pitchFamily="34" charset="0"/>
              </a:rPr>
              <a:t>Management,Gurgaon</a:t>
            </a:r>
            <a:r>
              <a:rPr lang="en-IN" b="1" dirty="0">
                <a:latin typeface="Century Gothic" panose="020B0502020202020204" pitchFamily="34" charset="0"/>
              </a:rPr>
              <a:t>, India1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	Professor</a:t>
            </a:r>
            <a:r>
              <a:rPr lang="en-IN" b="1" dirty="0">
                <a:latin typeface="Century Gothic" panose="020B0502020202020204" pitchFamily="34" charset="0"/>
              </a:rPr>
              <a:t>, ECE Department, Gurgaon Institute of </a:t>
            </a:r>
            <a:r>
              <a:rPr lang="en-IN" b="1" dirty="0" smtClean="0">
                <a:latin typeface="Century Gothic" panose="020B0502020202020204" pitchFamily="34" charset="0"/>
              </a:rPr>
              <a:t>	Technology 	&amp; </a:t>
            </a:r>
            <a:r>
              <a:rPr lang="en-IN" b="1" dirty="0">
                <a:latin typeface="Century Gothic" panose="020B0502020202020204" pitchFamily="34" charset="0"/>
              </a:rPr>
              <a:t>Management, Gurgaon, India2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	(PDF available)</a:t>
            </a:r>
          </a:p>
          <a:p>
            <a:r>
              <a:rPr lang="en-IN" b="1" dirty="0">
                <a:latin typeface="Century Gothic" panose="020B0502020202020204" pitchFamily="34" charset="0"/>
              </a:rPr>
              <a:t>http://in.mathworks.com/help</a:t>
            </a:r>
          </a:p>
        </p:txBody>
      </p:sp>
    </p:spTree>
    <p:extLst>
      <p:ext uri="{BB962C8B-B14F-4D97-AF65-F5344CB8AC3E}">
        <p14:creationId xmlns:p14="http://schemas.microsoft.com/office/powerpoint/2010/main" val="32207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3180" y="2313432"/>
            <a:ext cx="6775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0" dirty="0" smtClean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Thank you</a:t>
            </a:r>
            <a:endParaRPr lang="en-IN" sz="10000" dirty="0">
              <a:solidFill>
                <a:schemeClr val="accent1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6020" y="5550408"/>
            <a:ext cx="7050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SOFTWARE TOOLS II MINI PROJECT </a:t>
            </a:r>
          </a:p>
          <a:p>
            <a:pPr algn="ctr"/>
            <a:r>
              <a:rPr lang="en-IN" b="1" dirty="0" smtClean="0">
                <a:latin typeface="Century Gothic" panose="020B0502020202020204" pitchFamily="34" charset="0"/>
              </a:rPr>
              <a:t>II YEAR , SARDAR VALLABHBHAI NATIONAL INSTITUTE OF TECHNOLOGY, SURAT</a:t>
            </a:r>
            <a:endParaRPr lang="en-IN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Aim: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b="1" dirty="0" smtClean="0">
                <a:latin typeface="Century Gothic" panose="020B0502020202020204" pitchFamily="34" charset="0"/>
              </a:rPr>
              <a:t>This project proposes a method for the detection and identification of vehicle number plate (converting image in text format).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" y="3388303"/>
            <a:ext cx="3566458" cy="2985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89" y="3692614"/>
            <a:ext cx="3897428" cy="22326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577840" y="5010912"/>
            <a:ext cx="768096" cy="914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Insight :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This paper presents an approach based on simple but efficient morphological operation and Sobel edge detection method. </a:t>
            </a:r>
            <a:endParaRPr lang="en-IN" sz="2200" b="1" dirty="0" smtClean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r>
              <a:rPr lang="en-IN" sz="2200" b="1" dirty="0" smtClean="0">
                <a:latin typeface="Century Gothic" panose="020B0502020202020204" pitchFamily="34" charset="0"/>
                <a:cs typeface="Calibri Light" panose="020F0302020204030204" pitchFamily="34" charset="0"/>
              </a:rPr>
              <a:t>This </a:t>
            </a:r>
            <a:r>
              <a:rPr lang="en-IN" sz="22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approach is simplified to segmented all the letters and numbers used in the number plate by using bounding box method</a:t>
            </a:r>
            <a:r>
              <a:rPr lang="en-IN" sz="2200" b="1" dirty="0" smtClean="0">
                <a:latin typeface="Century Gothic" panose="020B0502020202020204" pitchFamily="34" charset="0"/>
                <a:cs typeface="Calibri Light" panose="020F0302020204030204" pitchFamily="34" charset="0"/>
              </a:rPr>
              <a:t>.</a:t>
            </a:r>
          </a:p>
          <a:p>
            <a:r>
              <a:rPr lang="en-IN" sz="2200" b="1" dirty="0" smtClean="0">
                <a:latin typeface="Century Gothic" panose="020B0502020202020204" pitchFamily="34" charset="0"/>
                <a:cs typeface="Calibri Light" panose="020F0302020204030204" pitchFamily="34" charset="0"/>
              </a:rPr>
              <a:t>After </a:t>
            </a:r>
            <a:r>
              <a:rPr lang="en-IN" sz="22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segmentation of numbers and characters present on number plate, template matching approach is used to recognition of numbers and characters. </a:t>
            </a:r>
            <a:endParaRPr lang="en-IN" sz="2200" b="1" dirty="0" smtClean="0"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r>
              <a:rPr lang="en-IN" sz="2200" b="1" dirty="0" smtClean="0">
                <a:latin typeface="Century Gothic" panose="020B0502020202020204" pitchFamily="34" charset="0"/>
                <a:cs typeface="Calibri Light" panose="020F0302020204030204" pitchFamily="34" charset="0"/>
              </a:rPr>
              <a:t>The </a:t>
            </a:r>
            <a:r>
              <a:rPr lang="en-IN" sz="2200" b="1" dirty="0">
                <a:latin typeface="Century Gothic" panose="020B0502020202020204" pitchFamily="34" charset="0"/>
                <a:cs typeface="Calibri Light" panose="020F0302020204030204" pitchFamily="34" charset="0"/>
              </a:rPr>
              <a:t>concentrate is given to locate the number plate region properly to segment all the number and letters to identify each number separately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Process:</a:t>
            </a:r>
            <a:endParaRPr lang="en-US" sz="4800" b="1" dirty="0"/>
          </a:p>
        </p:txBody>
      </p:sp>
      <p:graphicFrame>
        <p:nvGraphicFramePr>
          <p:cNvPr id="6" name="Content Placeholder 5" descr="Basic Chevron Process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731032"/>
              </p:ext>
            </p:extLst>
          </p:nvPr>
        </p:nvGraphicFramePr>
        <p:xfrm>
          <a:off x="-713232" y="444374"/>
          <a:ext cx="13030200" cy="624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8510" y="2548890"/>
            <a:ext cx="8046720" cy="1557338"/>
          </a:xfrm>
        </p:spPr>
        <p:txBody>
          <a:bodyPr>
            <a:normAutofit/>
          </a:bodyPr>
          <a:lstStyle/>
          <a:p>
            <a:r>
              <a:rPr lang="en-IN" sz="8000" dirty="0" smtClean="0">
                <a:latin typeface="Berlin Sans FB Demi" panose="020E0802020502020306" pitchFamily="34" charset="0"/>
              </a:rPr>
              <a:t>TRIALS SHOTS</a:t>
            </a:r>
            <a:endParaRPr lang="en-IN" sz="8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E44C7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C4BEB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80364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Applications: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86544" cy="46360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latin typeface="Century Gothic" panose="020B0502020202020204" pitchFamily="34" charset="0"/>
              </a:rPr>
              <a:t>1. Parking :- The NPR is used to automatically enter prepaid members and calculate parking fee for </a:t>
            </a:r>
            <a:r>
              <a:rPr lang="en-IN" b="1" dirty="0" err="1">
                <a:latin typeface="Century Gothic" panose="020B0502020202020204" pitchFamily="34" charset="0"/>
              </a:rPr>
              <a:t>nonmembers</a:t>
            </a:r>
            <a:r>
              <a:rPr lang="en-IN" b="1" dirty="0">
                <a:latin typeface="Century Gothic" panose="020B0502020202020204" pitchFamily="34" charset="0"/>
              </a:rPr>
              <a:t>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2</a:t>
            </a:r>
            <a:r>
              <a:rPr lang="en-IN" b="1" dirty="0">
                <a:latin typeface="Century Gothic" panose="020B0502020202020204" pitchFamily="34" charset="0"/>
              </a:rPr>
              <a:t>. Access control :- A gate automatically opens for authorized members in a secured area, thus replacing or assisting the security guard.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3</a:t>
            </a:r>
            <a:r>
              <a:rPr lang="en-IN" b="1" dirty="0">
                <a:latin typeface="Century Gothic" panose="020B0502020202020204" pitchFamily="34" charset="0"/>
              </a:rPr>
              <a:t>. Tolling :- The car number is used to calculate the travel fee in a toll-road or used to double check the ticket.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4</a:t>
            </a:r>
            <a:r>
              <a:rPr lang="en-IN" b="1" dirty="0">
                <a:latin typeface="Century Gothic" panose="020B0502020202020204" pitchFamily="34" charset="0"/>
              </a:rPr>
              <a:t>. Border Security :- The car number is registered in the entry or exits to the country and used to monitor the border crossings.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5</a:t>
            </a:r>
            <a:r>
              <a:rPr lang="en-IN" b="1" dirty="0">
                <a:latin typeface="Century Gothic" panose="020B0502020202020204" pitchFamily="34" charset="0"/>
              </a:rPr>
              <a:t>. Traffic Control :- The vehicles can be directed to different lanes according to their entry permits. The system reduces the traffic congestions and number of attendants. </a:t>
            </a:r>
            <a:endParaRPr lang="en-IN" b="1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b="1" dirty="0" smtClean="0">
                <a:latin typeface="Century Gothic" panose="020B0502020202020204" pitchFamily="34" charset="0"/>
              </a:rPr>
              <a:t>6</a:t>
            </a:r>
            <a:r>
              <a:rPr lang="en-IN" b="1" dirty="0">
                <a:latin typeface="Century Gothic" panose="020B0502020202020204" pitchFamily="34" charset="0"/>
              </a:rPr>
              <a:t>. Airport Parking :- In order to reduce ticket frauds or mistakes, the NPR unit is used to capture the number plate and image of the car.</a:t>
            </a:r>
          </a:p>
        </p:txBody>
      </p:sp>
    </p:spTree>
    <p:extLst>
      <p:ext uri="{BB962C8B-B14F-4D97-AF65-F5344CB8AC3E}">
        <p14:creationId xmlns:p14="http://schemas.microsoft.com/office/powerpoint/2010/main" val="30617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.potx" id="{FE35DD5A-B687-4161-B4D9-35484B75A379}" vid="{5DB76398-B2EF-4269-B3B2-C0E4C29F3554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67D146-4D1C-466E-9A63-FAD8863F0C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0</TotalTime>
  <Words>437</Words>
  <Application>Microsoft Office PowerPoint</Application>
  <PresentationFormat>Widescreen</PresentationFormat>
  <Paragraphs>47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Berlin Sans FB Demi</vt:lpstr>
      <vt:lpstr>Book Antiqua</vt:lpstr>
      <vt:lpstr>Calibri Light</vt:lpstr>
      <vt:lpstr>Century Gothic</vt:lpstr>
      <vt:lpstr>Sales Direction 16X9</vt:lpstr>
      <vt:lpstr>Detection of Car Registration Number</vt:lpstr>
      <vt:lpstr>Aim:</vt:lpstr>
      <vt:lpstr>Insight : </vt:lpstr>
      <vt:lpstr>Process:</vt:lpstr>
      <vt:lpstr>TRIALS SHOTS</vt:lpstr>
      <vt:lpstr>PowerPoint Presentation</vt:lpstr>
      <vt:lpstr>PowerPoint Presentation</vt:lpstr>
      <vt:lpstr>PowerPoint Presentation</vt:lpstr>
      <vt:lpstr>Applications:</vt:lpstr>
      <vt:lpstr>Limitations:</vt:lpstr>
      <vt:lpstr>References :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2017-04-19T17:40:15Z</dcterms:created>
  <dcterms:modified xsi:type="dcterms:W3CDTF">2017-04-19T19:27:57Z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TC034313749991</vt:lpwstr>
  </property>
</Properties>
</file>